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5" r:id="rId4"/>
    <p:sldId id="269" r:id="rId5"/>
    <p:sldId id="272" r:id="rId6"/>
    <p:sldId id="270" r:id="rId7"/>
    <p:sldId id="259" r:id="rId8"/>
    <p:sldId id="260" r:id="rId9"/>
    <p:sldId id="261" r:id="rId10"/>
    <p:sldId id="262" r:id="rId11"/>
    <p:sldId id="263" r:id="rId12"/>
    <p:sldId id="264" r:id="rId13"/>
    <p:sldId id="267" r:id="rId14"/>
    <p:sldId id="266" r:id="rId15"/>
    <p:sldId id="273" r:id="rId16"/>
    <p:sldId id="276" r:id="rId17"/>
    <p:sldId id="271" r:id="rId18"/>
    <p:sldId id="278" r:id="rId19"/>
    <p:sldId id="274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72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2117-B922-4B76-875D-B5FBDE524B1A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FDA3-8F29-444B-8B29-C9E90F5E83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2117-B922-4B76-875D-B5FBDE524B1A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FDA3-8F29-444B-8B29-C9E90F5E83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2117-B922-4B76-875D-B5FBDE524B1A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FDA3-8F29-444B-8B29-C9E90F5E83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2117-B922-4B76-875D-B5FBDE524B1A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FDA3-8F29-444B-8B29-C9E90F5E83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2117-B922-4B76-875D-B5FBDE524B1A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FDA3-8F29-444B-8B29-C9E90F5E83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2117-B922-4B76-875D-B5FBDE524B1A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FDA3-8F29-444B-8B29-C9E90F5E83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2117-B922-4B76-875D-B5FBDE524B1A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FDA3-8F29-444B-8B29-C9E90F5E83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2117-B922-4B76-875D-B5FBDE524B1A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FDA3-8F29-444B-8B29-C9E90F5E83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2117-B922-4B76-875D-B5FBDE524B1A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FDA3-8F29-444B-8B29-C9E90F5E83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2117-B922-4B76-875D-B5FBDE524B1A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FDA3-8F29-444B-8B29-C9E90F5E83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2117-B922-4B76-875D-B5FBDE524B1A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8FDA3-8F29-444B-8B29-C9E90F5E83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F2117-B922-4B76-875D-B5FBDE524B1A}" type="datetimeFigureOut">
              <a:rPr lang="en-GB" smtClean="0"/>
              <a:pPr/>
              <a:t>31/07/2014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8FDA3-8F29-444B-8B29-C9E90F5E83A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zak@comscientia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Divergent and Convergent Thinking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300" dirty="0" smtClean="0"/>
              <a:t>A generic guide to </a:t>
            </a:r>
            <a:r>
              <a:rPr lang="en-GB" sz="1300" dirty="0" smtClean="0"/>
              <a:t>time-bound creative </a:t>
            </a:r>
            <a:r>
              <a:rPr lang="en-GB" sz="1300" dirty="0" smtClean="0"/>
              <a:t>problem solving techniques:</a:t>
            </a:r>
            <a:br>
              <a:rPr lang="en-GB" sz="1300" dirty="0" smtClean="0"/>
            </a:br>
            <a:r>
              <a:rPr lang="en-GB" sz="1300" dirty="0" smtClean="0"/>
              <a:t>What, why, when and how to complement your existing ways of working</a:t>
            </a:r>
            <a:endParaRPr lang="en-GB" sz="1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Zak Moore</a:t>
            </a:r>
          </a:p>
          <a:p>
            <a:r>
              <a:rPr lang="en-GB" dirty="0" smtClean="0"/>
              <a:t>August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dirty="0" smtClean="0"/>
              <a:t>GENERATE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Group only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Brain sketching</a:t>
            </a:r>
          </a:p>
          <a:p>
            <a:r>
              <a:rPr lang="en-GB" dirty="0" smtClean="0"/>
              <a:t>Bunches of bananas</a:t>
            </a:r>
          </a:p>
          <a:p>
            <a:r>
              <a:rPr lang="en-GB" dirty="0" smtClean="0"/>
              <a:t>Creative Problem Solving</a:t>
            </a:r>
          </a:p>
          <a:p>
            <a:r>
              <a:rPr lang="en-GB" dirty="0" smtClean="0"/>
              <a:t>Gallery Method</a:t>
            </a:r>
          </a:p>
          <a:p>
            <a:r>
              <a:rPr lang="en-GB" dirty="0" smtClean="0"/>
              <a:t>Nominal Group Technique</a:t>
            </a:r>
          </a:p>
          <a:p>
            <a:r>
              <a:rPr lang="en-GB" dirty="0" smtClean="0"/>
              <a:t>Pin cards</a:t>
            </a:r>
          </a:p>
          <a:p>
            <a:r>
              <a:rPr lang="en-GB" dirty="0" smtClean="0"/>
              <a:t>Progressive revelation</a:t>
            </a:r>
          </a:p>
          <a:p>
            <a:r>
              <a:rPr lang="en-GB" dirty="0" smtClean="0"/>
              <a:t>Superheroes</a:t>
            </a:r>
          </a:p>
          <a:p>
            <a:r>
              <a:rPr lang="en-GB" dirty="0" err="1" smtClean="0"/>
              <a:t>Synectics</a:t>
            </a:r>
            <a:endParaRPr lang="en-GB" dirty="0" smtClean="0"/>
          </a:p>
          <a:p>
            <a:r>
              <a:rPr lang="en-GB" dirty="0" smtClean="0"/>
              <a:t>Transactional planning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Solo or Group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Analogies</a:t>
            </a:r>
          </a:p>
          <a:p>
            <a:r>
              <a:rPr lang="en-GB" dirty="0" smtClean="0"/>
              <a:t>Attribute listing</a:t>
            </a:r>
          </a:p>
          <a:p>
            <a:r>
              <a:rPr lang="en-GB" dirty="0" smtClean="0"/>
              <a:t>Cartoon Story Board</a:t>
            </a:r>
          </a:p>
          <a:p>
            <a:r>
              <a:rPr lang="en-GB" dirty="0" smtClean="0"/>
              <a:t>Exaggeration</a:t>
            </a:r>
          </a:p>
          <a:p>
            <a:r>
              <a:rPr lang="en-GB" dirty="0" smtClean="0"/>
              <a:t>Excursions</a:t>
            </a:r>
          </a:p>
          <a:p>
            <a:r>
              <a:rPr lang="en-GB" dirty="0" smtClean="0"/>
              <a:t>Heuristic Ideation Technique</a:t>
            </a:r>
          </a:p>
          <a:p>
            <a:r>
              <a:rPr lang="en-GB" dirty="0" smtClean="0"/>
              <a:t>Imagery manipulation</a:t>
            </a:r>
          </a:p>
          <a:p>
            <a:r>
              <a:rPr lang="en-GB" dirty="0" smtClean="0"/>
              <a:t>Mind Mapping</a:t>
            </a:r>
          </a:p>
          <a:p>
            <a:r>
              <a:rPr lang="en-GB" dirty="0" err="1" smtClean="0"/>
              <a:t>Rolestorming</a:t>
            </a:r>
            <a:endParaRPr lang="en-GB" dirty="0" smtClean="0"/>
          </a:p>
          <a:p>
            <a:r>
              <a:rPr lang="en-GB" dirty="0" smtClean="0"/>
              <a:t>Working with dreams and images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dirty="0" smtClean="0"/>
              <a:t>GROUP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Group only	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Card story boards</a:t>
            </a:r>
          </a:p>
          <a:p>
            <a:r>
              <a:rPr lang="en-GB" sz="2200" dirty="0" smtClean="0"/>
              <a:t>Component detailing</a:t>
            </a:r>
          </a:p>
          <a:p>
            <a:r>
              <a:rPr lang="en-GB" sz="2200" dirty="0" smtClean="0"/>
              <a:t>Consensus mapping</a:t>
            </a:r>
          </a:p>
          <a:p>
            <a:r>
              <a:rPr lang="en-GB" sz="2200" dirty="0" smtClean="0"/>
              <a:t>KJ method</a:t>
            </a:r>
          </a:p>
          <a:p>
            <a:r>
              <a:rPr lang="en-GB" sz="2200" dirty="0" smtClean="0"/>
              <a:t>Panel consensus</a:t>
            </a:r>
            <a:endParaRPr lang="en-GB" sz="2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Solo or Group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Analysis of interactive decision areas (AIDA)</a:t>
            </a:r>
          </a:p>
          <a:p>
            <a:r>
              <a:rPr lang="en-GB" dirty="0" smtClean="0"/>
              <a:t>Causal mapping</a:t>
            </a:r>
          </a:p>
          <a:p>
            <a:r>
              <a:rPr lang="en-GB" dirty="0" smtClean="0"/>
              <a:t>Drawing</a:t>
            </a:r>
          </a:p>
          <a:p>
            <a:r>
              <a:rPr lang="en-GB" dirty="0" smtClean="0"/>
              <a:t>Fishbone Diagram</a:t>
            </a:r>
          </a:p>
          <a:p>
            <a:r>
              <a:rPr lang="en-GB" dirty="0" smtClean="0"/>
              <a:t>Highlighting</a:t>
            </a:r>
          </a:p>
          <a:p>
            <a:r>
              <a:rPr lang="en-GB" dirty="0" smtClean="0"/>
              <a:t>Interpretive structural modelling</a:t>
            </a:r>
          </a:p>
          <a:p>
            <a:r>
              <a:rPr lang="en-GB" dirty="0" smtClean="0"/>
              <a:t>Mind mapping</a:t>
            </a:r>
          </a:p>
          <a:p>
            <a:r>
              <a:rPr lang="en-GB" dirty="0" smtClean="0"/>
              <a:t>Paired comparison</a:t>
            </a:r>
          </a:p>
          <a:p>
            <a:r>
              <a:rPr lang="en-GB" dirty="0" smtClean="0"/>
              <a:t>Q-sort</a:t>
            </a:r>
          </a:p>
          <a:p>
            <a:r>
              <a:rPr lang="en-GB" dirty="0" smtClean="0"/>
              <a:t>Snowball technique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dirty="0" smtClean="0"/>
              <a:t>SCREEN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Group only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Anonymous voting</a:t>
            </a:r>
          </a:p>
          <a:p>
            <a:r>
              <a:rPr lang="en-GB" sz="2200" dirty="0" err="1" smtClean="0"/>
              <a:t>Charrette</a:t>
            </a:r>
            <a:endParaRPr lang="en-GB" sz="2200" dirty="0" smtClean="0"/>
          </a:p>
          <a:p>
            <a:r>
              <a:rPr lang="en-GB" sz="2200" dirty="0" smtClean="0"/>
              <a:t>Less competitive methods of voting</a:t>
            </a:r>
          </a:p>
          <a:p>
            <a:r>
              <a:rPr lang="en-GB" sz="2200" dirty="0" err="1" smtClean="0"/>
              <a:t>Metaplan</a:t>
            </a:r>
            <a:r>
              <a:rPr lang="en-GB" sz="2200" dirty="0" smtClean="0"/>
              <a:t> Information Market</a:t>
            </a:r>
          </a:p>
          <a:p>
            <a:r>
              <a:rPr lang="en-GB" sz="2200" dirty="0" smtClean="0"/>
              <a:t>Panel consensus</a:t>
            </a:r>
          </a:p>
          <a:p>
            <a:r>
              <a:rPr lang="en-GB" sz="2200" dirty="0" smtClean="0"/>
              <a:t>Progressive hurdles</a:t>
            </a:r>
          </a:p>
          <a:p>
            <a:r>
              <a:rPr lang="en-GB" sz="2200" dirty="0" smtClean="0"/>
              <a:t>Simple rating methods</a:t>
            </a:r>
            <a:endParaRPr lang="en-GB" sz="2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Solo or group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Highlighting</a:t>
            </a:r>
          </a:p>
          <a:p>
            <a:r>
              <a:rPr lang="en-GB" sz="2200" dirty="0" smtClean="0"/>
              <a:t>Interpretive structural modelling</a:t>
            </a:r>
          </a:p>
          <a:p>
            <a:r>
              <a:rPr lang="en-GB" sz="2200" dirty="0" smtClean="0"/>
              <a:t>Q-sort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2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dirty="0" smtClean="0"/>
              <a:t>PRIORITISE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Group only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Consensus mapping</a:t>
            </a:r>
          </a:p>
          <a:p>
            <a:r>
              <a:rPr lang="en-GB" sz="2200" dirty="0" smtClean="0"/>
              <a:t>Dialectical approaches</a:t>
            </a:r>
          </a:p>
          <a:p>
            <a:r>
              <a:rPr lang="en-GB" sz="2200" dirty="0" smtClean="0"/>
              <a:t>Estimate-discuss-estimate</a:t>
            </a:r>
          </a:p>
          <a:p>
            <a:r>
              <a:rPr lang="en-GB" sz="2200" dirty="0" smtClean="0"/>
              <a:t>Idea advocate</a:t>
            </a:r>
          </a:p>
          <a:p>
            <a:r>
              <a:rPr lang="en-GB" sz="2200" dirty="0" smtClean="0"/>
              <a:t>Negative Brainstorming</a:t>
            </a:r>
          </a:p>
          <a:p>
            <a:r>
              <a:rPr lang="en-GB" sz="2200" dirty="0" smtClean="0"/>
              <a:t>Other People Viewpoints</a:t>
            </a:r>
          </a:p>
          <a:p>
            <a:r>
              <a:rPr lang="en-GB" sz="2200" dirty="0" smtClean="0"/>
              <a:t>Progressive Ideas</a:t>
            </a:r>
          </a:p>
          <a:p>
            <a:r>
              <a:rPr lang="en-GB" sz="2200" dirty="0" smtClean="0"/>
              <a:t>Sticking dots</a:t>
            </a:r>
            <a:endParaRPr lang="en-GB" sz="2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Solo or group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Advantages, limits, unique techniques</a:t>
            </a:r>
          </a:p>
          <a:p>
            <a:r>
              <a:rPr lang="en-GB" dirty="0" smtClean="0"/>
              <a:t>Bullet proofing</a:t>
            </a:r>
          </a:p>
          <a:p>
            <a:r>
              <a:rPr lang="en-GB" dirty="0" smtClean="0"/>
              <a:t>Comparison tables</a:t>
            </a:r>
          </a:p>
          <a:p>
            <a:r>
              <a:rPr lang="en-GB" dirty="0" smtClean="0"/>
              <a:t>Force field analysis</a:t>
            </a:r>
          </a:p>
          <a:p>
            <a:r>
              <a:rPr lang="en-GB" dirty="0" smtClean="0"/>
              <a:t>Help, hinder</a:t>
            </a:r>
          </a:p>
          <a:p>
            <a:r>
              <a:rPr lang="en-GB" dirty="0" smtClean="0"/>
              <a:t>Personal balance sheet</a:t>
            </a:r>
          </a:p>
          <a:p>
            <a:r>
              <a:rPr lang="en-GB" dirty="0" smtClean="0"/>
              <a:t>Pluses, potentials, concerns</a:t>
            </a:r>
          </a:p>
          <a:p>
            <a:r>
              <a:rPr lang="en-GB" dirty="0" smtClean="0"/>
              <a:t>Receptivity to ideas</a:t>
            </a:r>
          </a:p>
          <a:p>
            <a:r>
              <a:rPr lang="en-GB" dirty="0" smtClean="0"/>
              <a:t>Well formed outcomes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4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dirty="0" smtClean="0"/>
              <a:t>PLAN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Group only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Card story boards</a:t>
            </a:r>
          </a:p>
          <a:p>
            <a:r>
              <a:rPr lang="en-GB" sz="2200" dirty="0" smtClean="0"/>
              <a:t>Consensus mapping</a:t>
            </a:r>
          </a:p>
          <a:p>
            <a:r>
              <a:rPr lang="en-GB" sz="2200" dirty="0" smtClean="0"/>
              <a:t>Constrained </a:t>
            </a:r>
            <a:r>
              <a:rPr lang="en-GB" sz="2200" dirty="0" err="1" smtClean="0"/>
              <a:t>brainwriting</a:t>
            </a:r>
            <a:endParaRPr lang="en-GB" sz="2200" dirty="0" smtClean="0"/>
          </a:p>
          <a:p>
            <a:r>
              <a:rPr lang="en-GB" sz="2200" dirty="0" smtClean="0"/>
              <a:t>Negative brainstorming</a:t>
            </a:r>
          </a:p>
          <a:p>
            <a:r>
              <a:rPr lang="en-GB" sz="2200" dirty="0" smtClean="0"/>
              <a:t>Other people’s viewpoints</a:t>
            </a:r>
          </a:p>
          <a:p>
            <a:r>
              <a:rPr lang="en-GB" sz="2200" dirty="0" smtClean="0"/>
              <a:t>Potential Problem Analysis (PPA)</a:t>
            </a:r>
            <a:endParaRPr lang="en-GB" sz="2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Solo or group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Bullet proofing</a:t>
            </a:r>
          </a:p>
          <a:p>
            <a:r>
              <a:rPr lang="en-GB" dirty="0" smtClean="0"/>
              <a:t>Cartoon Story-board</a:t>
            </a:r>
          </a:p>
          <a:p>
            <a:r>
              <a:rPr lang="en-GB" dirty="0" smtClean="0"/>
              <a:t>Critical Path Diagrams</a:t>
            </a:r>
          </a:p>
          <a:p>
            <a:r>
              <a:rPr lang="en-GB" dirty="0" smtClean="0"/>
              <a:t>Factors in “selling” ideas</a:t>
            </a:r>
          </a:p>
          <a:p>
            <a:r>
              <a:rPr lang="en-GB" dirty="0" smtClean="0"/>
              <a:t>5 Ws and H</a:t>
            </a:r>
          </a:p>
          <a:p>
            <a:r>
              <a:rPr lang="en-GB" dirty="0" smtClean="0"/>
              <a:t>Flow charts</a:t>
            </a:r>
          </a:p>
          <a:p>
            <a:r>
              <a:rPr lang="en-GB" dirty="0" smtClean="0"/>
              <a:t>Force field analysis</a:t>
            </a:r>
          </a:p>
          <a:p>
            <a:r>
              <a:rPr lang="en-GB" dirty="0" smtClean="0"/>
              <a:t>Implementation checklists</a:t>
            </a:r>
          </a:p>
          <a:p>
            <a:r>
              <a:rPr lang="en-GB" dirty="0" smtClean="0"/>
              <a:t>Sequential attributes matrix</a:t>
            </a:r>
          </a:p>
          <a:p>
            <a:r>
              <a:rPr lang="en-GB" dirty="0" smtClean="0"/>
              <a:t>Stakeholder analysis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solidFill>
              <a:schemeClr val="accent1"/>
            </a:solidFill>
          </a:ln>
        </p:spPr>
        <p:txBody>
          <a:bodyPr/>
          <a:lstStyle/>
          <a:p>
            <a:r>
              <a:rPr lang="en-GB" dirty="0" smtClean="0"/>
              <a:t>FULL PROCESS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Group only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Classical brainstorming</a:t>
            </a:r>
          </a:p>
          <a:p>
            <a:r>
              <a:rPr lang="en-GB" dirty="0" smtClean="0"/>
              <a:t>Collective notebook</a:t>
            </a:r>
          </a:p>
          <a:p>
            <a:r>
              <a:rPr lang="en-GB" dirty="0" smtClean="0"/>
              <a:t>Creative Problem Solving</a:t>
            </a:r>
          </a:p>
          <a:p>
            <a:r>
              <a:rPr lang="en-GB" dirty="0" smtClean="0"/>
              <a:t>Decision seminar</a:t>
            </a:r>
          </a:p>
          <a:p>
            <a:r>
              <a:rPr lang="en-GB" dirty="0" smtClean="0"/>
              <a:t>Nominal Group Technique</a:t>
            </a:r>
          </a:p>
          <a:p>
            <a:r>
              <a:rPr lang="en-GB" dirty="0" smtClean="0"/>
              <a:t>Phases of integrated problem solving (PIPS)</a:t>
            </a:r>
          </a:p>
          <a:p>
            <a:r>
              <a:rPr lang="en-GB" dirty="0" smtClean="0"/>
              <a:t>Quality circles</a:t>
            </a:r>
          </a:p>
          <a:p>
            <a:r>
              <a:rPr lang="en-GB" dirty="0" smtClean="0"/>
              <a:t>Search conference</a:t>
            </a:r>
          </a:p>
          <a:p>
            <a:r>
              <a:rPr lang="en-GB" dirty="0" smtClean="0"/>
              <a:t>Strategic Management Process</a:t>
            </a:r>
          </a:p>
          <a:p>
            <a:r>
              <a:rPr lang="en-GB" dirty="0" smtClean="0"/>
              <a:t>Value brainstorming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Solo or Group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Disney</a:t>
            </a:r>
          </a:p>
          <a:p>
            <a:r>
              <a:rPr lang="en-GB" dirty="0" smtClean="0"/>
              <a:t>Focusing</a:t>
            </a:r>
          </a:p>
          <a:p>
            <a:r>
              <a:rPr lang="en-GB" dirty="0" err="1" smtClean="0"/>
              <a:t>Kepner</a:t>
            </a:r>
            <a:r>
              <a:rPr lang="en-GB" dirty="0" smtClean="0"/>
              <a:t> </a:t>
            </a:r>
            <a:r>
              <a:rPr lang="en-GB" dirty="0" err="1" smtClean="0"/>
              <a:t>Tregoe</a:t>
            </a:r>
            <a:endParaRPr lang="en-GB" dirty="0" smtClean="0"/>
          </a:p>
          <a:p>
            <a:r>
              <a:rPr lang="en-GB" dirty="0" err="1" smtClean="0"/>
              <a:t>McKims</a:t>
            </a:r>
            <a:r>
              <a:rPr lang="en-GB" dirty="0" smtClean="0"/>
              <a:t> method</a:t>
            </a:r>
          </a:p>
          <a:p>
            <a:r>
              <a:rPr lang="en-GB" dirty="0" smtClean="0"/>
              <a:t>Strategic options development and analysis (SODA)</a:t>
            </a:r>
          </a:p>
          <a:p>
            <a:r>
              <a:rPr lang="en-GB" dirty="0" smtClean="0"/>
              <a:t>Soft Systems Method</a:t>
            </a:r>
          </a:p>
          <a:p>
            <a:r>
              <a:rPr lang="en-GB" dirty="0" smtClean="0"/>
              <a:t>Strategic assumptions testing</a:t>
            </a:r>
          </a:p>
          <a:p>
            <a:r>
              <a:rPr lang="en-GB" dirty="0" smtClean="0"/>
              <a:t>Value engineering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next?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There are plenty of resources on the web that detail the techniques. Happy hunting.</a:t>
            </a:r>
          </a:p>
          <a:p>
            <a:endParaRPr lang="en-GB" dirty="0" smtClean="0"/>
          </a:p>
          <a:p>
            <a:r>
              <a:rPr lang="en-GB" dirty="0" smtClean="0"/>
              <a:t>Plan a session when specific techniques will help you and your team.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Measure the results. Impress your bosses. Ask for that pay rise you want.</a:t>
            </a:r>
          </a:p>
          <a:p>
            <a:endParaRPr lang="en-GB" dirty="0" smtClean="0"/>
          </a:p>
          <a:p>
            <a:r>
              <a:rPr lang="en-GB" dirty="0" smtClean="0"/>
              <a:t>Do not be constrained by the limited techniques listed here. Find alternatives that work best for you.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metrics to consider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r>
              <a:rPr lang="en-GB" sz="1800" dirty="0" smtClean="0"/>
              <a:t>A3 process improvement experiments.</a:t>
            </a:r>
          </a:p>
          <a:p>
            <a:endParaRPr lang="en-GB" sz="1800" dirty="0" smtClean="0"/>
          </a:p>
          <a:p>
            <a:r>
              <a:rPr lang="en-GB" sz="1800" dirty="0" err="1" smtClean="0"/>
              <a:t>Losada</a:t>
            </a:r>
            <a:r>
              <a:rPr lang="en-GB" sz="1800" dirty="0" smtClean="0"/>
              <a:t> number to determine level of appreciative enquiry in teams. </a:t>
            </a:r>
          </a:p>
          <a:p>
            <a:endParaRPr lang="en-GB" sz="1800" dirty="0" smtClean="0"/>
          </a:p>
          <a:p>
            <a:r>
              <a:rPr lang="en-GB" sz="1800" dirty="0" smtClean="0"/>
              <a:t>Delivery schedules met with correct quality</a:t>
            </a:r>
          </a:p>
          <a:p>
            <a:endParaRPr lang="en-GB" sz="1800" dirty="0" smtClean="0"/>
          </a:p>
          <a:p>
            <a:r>
              <a:rPr lang="en-GB" sz="1800" dirty="0" smtClean="0"/>
              <a:t>Customer satisfaction.</a:t>
            </a:r>
            <a:endParaRPr lang="en-GB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1628800"/>
            <a:ext cx="5628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“If you cant measure it you cant manage it”</a:t>
            </a:r>
            <a:r>
              <a:rPr lang="en-GB" dirty="0" smtClean="0"/>
              <a:t>, Peter </a:t>
            </a:r>
            <a:r>
              <a:rPr lang="en-GB" dirty="0" err="1" smtClean="0"/>
              <a:t>Drucker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Stay switched on when facilitating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1800" i="1" dirty="0" smtClean="0"/>
              <a:t>“Not everything that is counted counts, not everything that counts is counted” </a:t>
            </a:r>
            <a:r>
              <a:rPr lang="en-GB" sz="1800" dirty="0" smtClean="0"/>
              <a:t>Albert Einstein</a:t>
            </a:r>
          </a:p>
          <a:p>
            <a:pPr>
              <a:buNone/>
            </a:pPr>
            <a:endParaRPr lang="en-GB" sz="1800" dirty="0" smtClean="0"/>
          </a:p>
          <a:p>
            <a:r>
              <a:rPr lang="en-GB" sz="1800" dirty="0" smtClean="0"/>
              <a:t>Check that the problem you are trying to solve is the one that really needs solved. Frame it and define the boundaries prior to the session.</a:t>
            </a:r>
          </a:p>
          <a:p>
            <a:endParaRPr lang="en-GB" sz="1800" dirty="0" smtClean="0"/>
          </a:p>
          <a:p>
            <a:r>
              <a:rPr lang="en-GB" sz="1800" dirty="0" smtClean="0"/>
              <a:t>Plan for preferences of the people who will be using the techniques. You may consider Representational Preferences, Belbin roles, Hofstede cultural differences depending on group composition. </a:t>
            </a:r>
          </a:p>
          <a:p>
            <a:endParaRPr lang="en-GB" sz="1800" dirty="0" smtClean="0"/>
          </a:p>
          <a:p>
            <a:r>
              <a:rPr lang="en-GB" sz="1800" dirty="0" smtClean="0"/>
              <a:t>Pay close attention to anyone who is out of their comfort zone. Some techniques surface emotions from joyous epiphanies to grief for different people.</a:t>
            </a:r>
          </a:p>
          <a:p>
            <a:endParaRPr lang="en-GB" sz="1800" dirty="0" smtClean="0"/>
          </a:p>
          <a:p>
            <a:r>
              <a:rPr lang="en-GB" sz="1800" dirty="0" smtClean="0"/>
              <a:t>Plan ahead so that if one technique does not work try another. Variety is the spice of life...</a:t>
            </a:r>
            <a:endParaRPr lang="en-GB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Bibliography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Henry, J., (2006b) </a:t>
            </a:r>
            <a:r>
              <a:rPr lang="en-US" sz="1200" i="1" dirty="0" smtClean="0"/>
              <a:t>Creative Management and Development,3rd </a:t>
            </a:r>
            <a:r>
              <a:rPr lang="en-US" sz="1200" i="1" dirty="0" err="1" smtClean="0"/>
              <a:t>edn</a:t>
            </a:r>
            <a:r>
              <a:rPr lang="en-US" sz="1200" dirty="0" smtClean="0"/>
              <a:t>, London: Sage.</a:t>
            </a:r>
          </a:p>
          <a:p>
            <a:r>
              <a:rPr lang="en-GB" sz="1200" dirty="0" err="1" smtClean="0"/>
              <a:t>Csikszentmihalyi</a:t>
            </a:r>
            <a:r>
              <a:rPr lang="en-GB" sz="1200" dirty="0" smtClean="0"/>
              <a:t>, M. (1999) </a:t>
            </a:r>
            <a:r>
              <a:rPr lang="en-GB" sz="1200" i="1" dirty="0" smtClean="0"/>
              <a:t>Implications of a systems perspective for the study of creativity</a:t>
            </a:r>
            <a:r>
              <a:rPr lang="en-GB" sz="1200" dirty="0" smtClean="0"/>
              <a:t>, in Sternberg, R., Handbook of Creativity, Cambridge: Cambridge University Press.</a:t>
            </a:r>
          </a:p>
          <a:p>
            <a:r>
              <a:rPr lang="en-GB" sz="1200" dirty="0" err="1" smtClean="0"/>
              <a:t>Kirton</a:t>
            </a:r>
            <a:r>
              <a:rPr lang="en-GB" sz="1200" dirty="0" smtClean="0"/>
              <a:t>, M. J. (1984) ‘</a:t>
            </a:r>
            <a:r>
              <a:rPr lang="en-GB" sz="1200" i="1" dirty="0" smtClean="0"/>
              <a:t>Adaptors and innovators – why new initiatives get blocked’</a:t>
            </a:r>
            <a:r>
              <a:rPr lang="en-GB" sz="1200" dirty="0" smtClean="0"/>
              <a:t>, Long Range Planning, 17, 2, pp. 137–43, also Chapter 16 in Henry (1991).</a:t>
            </a:r>
          </a:p>
          <a:p>
            <a:r>
              <a:rPr lang="en-GB" sz="1200" dirty="0" err="1" smtClean="0"/>
              <a:t>Amabile</a:t>
            </a:r>
            <a:r>
              <a:rPr lang="en-GB" sz="1200" dirty="0" smtClean="0"/>
              <a:t>, T. (1998) </a:t>
            </a:r>
            <a:r>
              <a:rPr lang="en-GB" sz="1200" i="1" dirty="0" smtClean="0"/>
              <a:t>‘How to kill creativity’</a:t>
            </a:r>
            <a:r>
              <a:rPr lang="en-GB" sz="1200" dirty="0" smtClean="0"/>
              <a:t>, Harvard Business Review, September/October, pp. 77–87, also in Henry (2001).</a:t>
            </a:r>
          </a:p>
          <a:p>
            <a:r>
              <a:rPr lang="en-GB" sz="1200" dirty="0" smtClean="0"/>
              <a:t> Polanyi, M 1962, </a:t>
            </a:r>
            <a:r>
              <a:rPr lang="en-GB" sz="1200" i="1" dirty="0" smtClean="0"/>
              <a:t>Personal Knowledge: Toward a Post-critical Philosophy, </a:t>
            </a:r>
            <a:r>
              <a:rPr lang="en-GB" sz="1200" dirty="0" smtClean="0"/>
              <a:t>2nd </a:t>
            </a:r>
            <a:r>
              <a:rPr lang="en-GB" sz="1200" dirty="0" err="1" smtClean="0"/>
              <a:t>edn</a:t>
            </a:r>
            <a:r>
              <a:rPr lang="en-GB" sz="1200" dirty="0" smtClean="0"/>
              <a:t>, Chicago IL, University of Chicago Press</a:t>
            </a:r>
          </a:p>
          <a:p>
            <a:r>
              <a:rPr lang="en-GB" sz="1200" dirty="0" smtClean="0"/>
              <a:t>Hamel, G. and </a:t>
            </a:r>
            <a:r>
              <a:rPr lang="en-GB" sz="1200" dirty="0" err="1" smtClean="0"/>
              <a:t>Prahalad</a:t>
            </a:r>
            <a:r>
              <a:rPr lang="en-GB" sz="1200" dirty="0" smtClean="0"/>
              <a:t>, C.K. (1993) ‘Strategy as stretch and leverage’, </a:t>
            </a:r>
            <a:r>
              <a:rPr lang="en-GB" sz="1200" i="1" dirty="0" smtClean="0"/>
              <a:t>Harvard Business Review</a:t>
            </a:r>
            <a:r>
              <a:rPr lang="en-GB" sz="1200" dirty="0" smtClean="0"/>
              <a:t>, March–April, pp. 75–84.</a:t>
            </a:r>
          </a:p>
          <a:p>
            <a:r>
              <a:rPr lang="en-GB" sz="1200" dirty="0" smtClean="0"/>
              <a:t>Handy, C. (1989) </a:t>
            </a:r>
            <a:r>
              <a:rPr lang="en-GB" sz="1200" i="1" dirty="0" smtClean="0"/>
              <a:t>The Future of Work</a:t>
            </a:r>
            <a:r>
              <a:rPr lang="en-GB" sz="1200" dirty="0" smtClean="0"/>
              <a:t>, Oxford: Blackwell.</a:t>
            </a:r>
          </a:p>
          <a:p>
            <a:r>
              <a:rPr lang="en-GB" sz="1200" dirty="0" smtClean="0"/>
              <a:t>Ekvall, G. (1991) ‘</a:t>
            </a:r>
            <a:r>
              <a:rPr lang="en-GB" sz="1200" i="1" dirty="0" smtClean="0"/>
              <a:t>The organisational culture of idea management’</a:t>
            </a:r>
            <a:r>
              <a:rPr lang="en-GB" sz="1200" dirty="0" smtClean="0"/>
              <a:t>, in Henry and Walker (1991).</a:t>
            </a:r>
          </a:p>
          <a:p>
            <a:r>
              <a:rPr lang="en-US" sz="1200" dirty="0" err="1" smtClean="0"/>
              <a:t>Weisburg</a:t>
            </a:r>
            <a:r>
              <a:rPr lang="en-US" sz="1200" dirty="0" smtClean="0"/>
              <a:t>, R. (1986) </a:t>
            </a:r>
            <a:r>
              <a:rPr lang="en-US" sz="1200" i="1" dirty="0" smtClean="0"/>
              <a:t>Creativity: Genius and Other Myths</a:t>
            </a:r>
            <a:r>
              <a:rPr lang="en-US" sz="1200" dirty="0" smtClean="0"/>
              <a:t>, New York: </a:t>
            </a:r>
            <a:endParaRPr lang="en-GB" sz="1200" dirty="0" smtClean="0"/>
          </a:p>
          <a:p>
            <a:r>
              <a:rPr lang="en-GB" sz="1200" dirty="0" err="1" smtClean="0"/>
              <a:t>Margerison</a:t>
            </a:r>
            <a:r>
              <a:rPr lang="en-GB" sz="1200" dirty="0" smtClean="0"/>
              <a:t>, C. and McCann, R. (1989) ‘</a:t>
            </a:r>
            <a:r>
              <a:rPr lang="en-GB" sz="1200" i="1" dirty="0" smtClean="0"/>
              <a:t>Managing high-performing teams’, Training and Development</a:t>
            </a:r>
            <a:r>
              <a:rPr lang="en-GB" sz="1200" dirty="0" smtClean="0"/>
              <a:t>, Vol. 11, pp. 53–60.</a:t>
            </a:r>
          </a:p>
          <a:p>
            <a:r>
              <a:rPr lang="en-GB" sz="1200" dirty="0" err="1" smtClean="0"/>
              <a:t>Checkland</a:t>
            </a:r>
            <a:r>
              <a:rPr lang="en-GB" sz="1200" dirty="0" smtClean="0"/>
              <a:t>, P. B. and </a:t>
            </a:r>
            <a:r>
              <a:rPr lang="en-GB" sz="1200" dirty="0" err="1" smtClean="0"/>
              <a:t>Scholes</a:t>
            </a:r>
            <a:r>
              <a:rPr lang="en-GB" sz="1200" dirty="0" smtClean="0"/>
              <a:t>, J. (1990) </a:t>
            </a:r>
            <a:r>
              <a:rPr lang="en-GB" sz="1200" i="1" dirty="0" smtClean="0"/>
              <a:t>Soft Systems Methodology in Action</a:t>
            </a:r>
            <a:r>
              <a:rPr lang="en-GB" sz="1200" dirty="0" smtClean="0"/>
              <a:t>, Chichester: Wiley. </a:t>
            </a:r>
          </a:p>
          <a:p>
            <a:r>
              <a:rPr lang="en-GB" sz="1200" dirty="0" err="1" smtClean="0"/>
              <a:t>Cialini</a:t>
            </a:r>
            <a:r>
              <a:rPr lang="en-GB" sz="1200" dirty="0" smtClean="0"/>
              <a:t>, R (1984), </a:t>
            </a:r>
            <a:r>
              <a:rPr lang="en-GB" sz="1200" i="1" dirty="0" smtClean="0"/>
              <a:t>Influence: the psychology of persuasion</a:t>
            </a:r>
            <a:r>
              <a:rPr lang="en-GB" sz="1200" dirty="0" smtClean="0"/>
              <a:t>, Harper Collins, New York</a:t>
            </a:r>
          </a:p>
          <a:p>
            <a:r>
              <a:rPr lang="en-GB" sz="1200" dirty="0" smtClean="0"/>
              <a:t>De Bono, E (2000), </a:t>
            </a:r>
            <a:r>
              <a:rPr lang="en-GB" sz="1200" i="1" dirty="0" smtClean="0"/>
              <a:t>Six Thinking Hats, </a:t>
            </a:r>
            <a:r>
              <a:rPr lang="en-GB" sz="1200" dirty="0" err="1" smtClean="0"/>
              <a:t>Pengiun</a:t>
            </a:r>
            <a:r>
              <a:rPr lang="en-GB" sz="1200" dirty="0" smtClean="0"/>
              <a:t>, London</a:t>
            </a:r>
          </a:p>
          <a:p>
            <a:r>
              <a:rPr lang="en-GB" sz="1200" dirty="0" err="1" smtClean="0"/>
              <a:t>Isaksen</a:t>
            </a:r>
            <a:r>
              <a:rPr lang="en-GB" sz="1200" dirty="0" smtClean="0"/>
              <a:t>, S. G. and </a:t>
            </a:r>
            <a:r>
              <a:rPr lang="en-GB" sz="1200" dirty="0" err="1" smtClean="0"/>
              <a:t>Treffinger</a:t>
            </a:r>
            <a:r>
              <a:rPr lang="en-GB" sz="1200" dirty="0" smtClean="0"/>
              <a:t>, D. J. (1985) </a:t>
            </a:r>
            <a:r>
              <a:rPr lang="en-GB" sz="1200" i="1" dirty="0" smtClean="0"/>
              <a:t>Creative Problem Solving: The Basic Course</a:t>
            </a:r>
            <a:r>
              <a:rPr lang="en-GB" sz="1200" dirty="0" smtClean="0"/>
              <a:t>, Buffalo: </a:t>
            </a:r>
            <a:r>
              <a:rPr lang="en-GB" sz="1200" dirty="0" err="1" smtClean="0"/>
              <a:t>Bearly</a:t>
            </a:r>
            <a:r>
              <a:rPr lang="en-GB" sz="1200" dirty="0" smtClean="0"/>
              <a:t> Ltd.</a:t>
            </a:r>
          </a:p>
          <a:p>
            <a:r>
              <a:rPr lang="en-GB" sz="1200" dirty="0" smtClean="0"/>
              <a:t>Justice, T and Jamieson D, (2006), </a:t>
            </a:r>
            <a:r>
              <a:rPr lang="en-GB" sz="1200" i="1" dirty="0" smtClean="0"/>
              <a:t>The Facilitators </a:t>
            </a:r>
            <a:r>
              <a:rPr lang="en-GB" sz="1200" i="1" dirty="0" err="1" smtClean="0"/>
              <a:t>Fieldbook</a:t>
            </a:r>
            <a:r>
              <a:rPr lang="en-GB" sz="1200" i="1" dirty="0" smtClean="0"/>
              <a:t>, </a:t>
            </a:r>
            <a:r>
              <a:rPr lang="en-GB" sz="1200" dirty="0" smtClean="0"/>
              <a:t>AMACOM, New York</a:t>
            </a:r>
          </a:p>
          <a:p>
            <a:r>
              <a:rPr lang="en-GB" sz="1200" dirty="0" err="1" smtClean="0"/>
              <a:t>Schon</a:t>
            </a:r>
            <a:r>
              <a:rPr lang="en-GB" sz="1200" dirty="0" smtClean="0"/>
              <a:t>, D. A. (1983) </a:t>
            </a:r>
            <a:r>
              <a:rPr lang="en-GB" sz="1200" i="1" dirty="0" smtClean="0"/>
              <a:t>The Reflective Practitioner: How Professionals Think in Action,</a:t>
            </a:r>
            <a:r>
              <a:rPr lang="en-GB" sz="1200" dirty="0" smtClean="0"/>
              <a:t> London: Temple Smith. </a:t>
            </a:r>
          </a:p>
          <a:p>
            <a:r>
              <a:rPr lang="en-GB" sz="1200" dirty="0" err="1" smtClean="0"/>
              <a:t>Rickards</a:t>
            </a:r>
            <a:r>
              <a:rPr lang="en-GB" sz="1200" dirty="0" smtClean="0"/>
              <a:t>, T. (1988) ‘</a:t>
            </a:r>
            <a:r>
              <a:rPr lang="en-GB" sz="1200" i="1" dirty="0" smtClean="0"/>
              <a:t>Developing experience in creative </a:t>
            </a:r>
            <a:r>
              <a:rPr lang="en-GB" sz="1200" i="1" dirty="0" err="1" smtClean="0"/>
              <a:t>analysis’</a:t>
            </a:r>
            <a:r>
              <a:rPr lang="en-GB" sz="1200" dirty="0" err="1" smtClean="0"/>
              <a:t>,in</a:t>
            </a:r>
            <a:r>
              <a:rPr lang="en-GB" sz="1200" dirty="0" smtClean="0"/>
              <a:t> Creativity at Work, Aldershot: Gower, pp. 66–9.</a:t>
            </a:r>
          </a:p>
          <a:p>
            <a:r>
              <a:rPr lang="en-GB" sz="1200" dirty="0" smtClean="0"/>
              <a:t>Robinson, K (2001), </a:t>
            </a:r>
            <a:r>
              <a:rPr lang="en-GB" sz="1200" i="1" dirty="0" smtClean="0"/>
              <a:t>Out of our minds – learning to be creative’</a:t>
            </a:r>
            <a:r>
              <a:rPr lang="en-GB" sz="1200" dirty="0" smtClean="0"/>
              <a:t>, Capstone Publishing, Chichester</a:t>
            </a:r>
          </a:p>
          <a:p>
            <a:endParaRPr lang="en-GB" sz="1200" dirty="0" smtClean="0"/>
          </a:p>
          <a:p>
            <a:endParaRPr lang="en-GB" sz="1200" dirty="0" smtClean="0"/>
          </a:p>
          <a:p>
            <a:endParaRPr lang="en-GB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4572000" y="5733256"/>
            <a:ext cx="424847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Diamond 11"/>
          <p:cNvSpPr/>
          <p:nvPr/>
        </p:nvSpPr>
        <p:spPr>
          <a:xfrm>
            <a:off x="251520" y="2420888"/>
            <a:ext cx="8568952" cy="309634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331640" y="2420888"/>
            <a:ext cx="1008112" cy="3096344"/>
          </a:xfrm>
          <a:prstGeom prst="rect">
            <a:avLst/>
          </a:prstGeom>
          <a:solidFill>
            <a:schemeClr val="accent6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</a:t>
            </a:r>
          </a:p>
          <a:p>
            <a:pPr algn="ctr"/>
            <a:r>
              <a:rPr lang="en-GB" dirty="0" smtClean="0"/>
              <a:t>E</a:t>
            </a:r>
          </a:p>
          <a:p>
            <a:pPr algn="ctr"/>
            <a:r>
              <a:rPr lang="en-GB" dirty="0" smtClean="0"/>
              <a:t>F</a:t>
            </a:r>
          </a:p>
          <a:p>
            <a:pPr algn="ctr"/>
            <a:r>
              <a:rPr lang="en-GB" dirty="0" smtClean="0"/>
              <a:t>I</a:t>
            </a:r>
          </a:p>
          <a:p>
            <a:pPr algn="ctr"/>
            <a:r>
              <a:rPr lang="en-GB" dirty="0" smtClean="0"/>
              <a:t>N</a:t>
            </a:r>
          </a:p>
          <a:p>
            <a:pPr algn="ctr"/>
            <a:r>
              <a:rPr lang="en-GB" dirty="0"/>
              <a:t>E</a:t>
            </a:r>
          </a:p>
        </p:txBody>
      </p:sp>
      <p:sp>
        <p:nvSpPr>
          <p:cNvPr id="5" name="Rectangle 4"/>
          <p:cNvSpPr/>
          <p:nvPr/>
        </p:nvSpPr>
        <p:spPr>
          <a:xfrm>
            <a:off x="7812360" y="2420888"/>
            <a:ext cx="1008112" cy="3096344"/>
          </a:xfrm>
          <a:prstGeom prst="rect">
            <a:avLst/>
          </a:prstGeom>
          <a:solidFill>
            <a:schemeClr val="accent4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</a:t>
            </a:r>
          </a:p>
          <a:p>
            <a:pPr algn="ctr"/>
            <a:r>
              <a:rPr lang="en-GB" dirty="0" smtClean="0"/>
              <a:t>L</a:t>
            </a:r>
          </a:p>
          <a:p>
            <a:pPr algn="ctr"/>
            <a:r>
              <a:rPr lang="en-GB" dirty="0" smtClean="0"/>
              <a:t>A</a:t>
            </a:r>
          </a:p>
          <a:p>
            <a:pPr algn="ctr"/>
            <a:r>
              <a:rPr lang="en-GB" dirty="0"/>
              <a:t>N</a:t>
            </a:r>
          </a:p>
        </p:txBody>
      </p:sp>
      <p:sp>
        <p:nvSpPr>
          <p:cNvPr id="6" name="Rectangle 5"/>
          <p:cNvSpPr/>
          <p:nvPr/>
        </p:nvSpPr>
        <p:spPr>
          <a:xfrm>
            <a:off x="251520" y="2420888"/>
            <a:ext cx="1008112" cy="3096344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</a:t>
            </a:r>
          </a:p>
          <a:p>
            <a:pPr algn="ctr"/>
            <a:r>
              <a:rPr lang="en-GB" dirty="0" smtClean="0"/>
              <a:t>X</a:t>
            </a:r>
          </a:p>
          <a:p>
            <a:pPr algn="ctr"/>
            <a:r>
              <a:rPr lang="en-GB" dirty="0" smtClean="0"/>
              <a:t>P</a:t>
            </a:r>
          </a:p>
          <a:p>
            <a:pPr algn="ctr"/>
            <a:r>
              <a:rPr lang="en-GB" dirty="0" smtClean="0"/>
              <a:t>L</a:t>
            </a:r>
          </a:p>
          <a:p>
            <a:pPr algn="ctr"/>
            <a:r>
              <a:rPr lang="en-GB" dirty="0" smtClean="0"/>
              <a:t>O</a:t>
            </a:r>
          </a:p>
          <a:p>
            <a:pPr algn="ctr"/>
            <a:r>
              <a:rPr lang="en-GB" dirty="0" smtClean="0"/>
              <a:t>R</a:t>
            </a:r>
          </a:p>
          <a:p>
            <a:pPr algn="ctr"/>
            <a:r>
              <a:rPr lang="en-GB" dirty="0"/>
              <a:t>E</a:t>
            </a:r>
          </a:p>
        </p:txBody>
      </p:sp>
      <p:sp>
        <p:nvSpPr>
          <p:cNvPr id="7" name="Rectangle 6"/>
          <p:cNvSpPr/>
          <p:nvPr/>
        </p:nvSpPr>
        <p:spPr>
          <a:xfrm>
            <a:off x="2411760" y="2420888"/>
            <a:ext cx="1008112" cy="3096344"/>
          </a:xfrm>
          <a:prstGeom prst="rect">
            <a:avLst/>
          </a:prstGeom>
          <a:solidFill>
            <a:srgbClr val="CCCC00">
              <a:alpha val="4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</a:t>
            </a:r>
          </a:p>
          <a:p>
            <a:pPr algn="ctr"/>
            <a:r>
              <a:rPr lang="en-GB" dirty="0" smtClean="0"/>
              <a:t>A</a:t>
            </a:r>
          </a:p>
          <a:p>
            <a:pPr algn="ctr"/>
            <a:r>
              <a:rPr lang="en-GB" dirty="0" smtClean="0"/>
              <a:t>T</a:t>
            </a:r>
          </a:p>
          <a:p>
            <a:pPr algn="ctr"/>
            <a:r>
              <a:rPr lang="en-GB" dirty="0" smtClean="0"/>
              <a:t>H</a:t>
            </a:r>
          </a:p>
          <a:p>
            <a:pPr algn="ctr"/>
            <a:r>
              <a:rPr lang="en-GB" dirty="0" smtClean="0"/>
              <a:t>E</a:t>
            </a:r>
          </a:p>
          <a:p>
            <a:pPr algn="ctr"/>
            <a:r>
              <a:rPr lang="en-GB" dirty="0"/>
              <a:t>R</a:t>
            </a:r>
          </a:p>
        </p:txBody>
      </p:sp>
      <p:sp>
        <p:nvSpPr>
          <p:cNvPr id="8" name="Rectangle 7"/>
          <p:cNvSpPr/>
          <p:nvPr/>
        </p:nvSpPr>
        <p:spPr>
          <a:xfrm>
            <a:off x="3491880" y="2420888"/>
            <a:ext cx="1008112" cy="3096344"/>
          </a:xfrm>
          <a:prstGeom prst="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</a:t>
            </a:r>
          </a:p>
          <a:p>
            <a:pPr algn="ctr"/>
            <a:r>
              <a:rPr lang="en-GB" dirty="0" smtClean="0"/>
              <a:t>E</a:t>
            </a:r>
          </a:p>
          <a:p>
            <a:pPr algn="ctr"/>
            <a:r>
              <a:rPr lang="en-GB" dirty="0" smtClean="0"/>
              <a:t>N</a:t>
            </a:r>
          </a:p>
          <a:p>
            <a:pPr algn="ctr"/>
            <a:r>
              <a:rPr lang="en-GB" dirty="0" smtClean="0"/>
              <a:t>E</a:t>
            </a:r>
          </a:p>
          <a:p>
            <a:pPr algn="ctr"/>
            <a:r>
              <a:rPr lang="en-GB" dirty="0" smtClean="0"/>
              <a:t>R</a:t>
            </a:r>
          </a:p>
          <a:p>
            <a:pPr algn="ctr"/>
            <a:r>
              <a:rPr lang="en-GB" dirty="0" smtClean="0"/>
              <a:t>A</a:t>
            </a:r>
          </a:p>
          <a:p>
            <a:pPr algn="ctr"/>
            <a:r>
              <a:rPr lang="en-GB" dirty="0" smtClean="0"/>
              <a:t>T</a:t>
            </a:r>
          </a:p>
          <a:p>
            <a:pPr algn="ctr"/>
            <a:r>
              <a:rPr lang="en-GB" dirty="0"/>
              <a:t>E</a:t>
            </a:r>
          </a:p>
        </p:txBody>
      </p:sp>
      <p:sp>
        <p:nvSpPr>
          <p:cNvPr id="9" name="Rectangle 8"/>
          <p:cNvSpPr/>
          <p:nvPr/>
        </p:nvSpPr>
        <p:spPr>
          <a:xfrm>
            <a:off x="6732240" y="2420888"/>
            <a:ext cx="1008112" cy="3096344"/>
          </a:xfrm>
          <a:prstGeom prst="rect">
            <a:avLst/>
          </a:prstGeom>
          <a:solidFill>
            <a:schemeClr val="accent2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</a:t>
            </a:r>
          </a:p>
          <a:p>
            <a:pPr algn="ctr"/>
            <a:r>
              <a:rPr lang="en-GB" dirty="0" smtClean="0"/>
              <a:t>R</a:t>
            </a:r>
          </a:p>
          <a:p>
            <a:pPr algn="ctr"/>
            <a:r>
              <a:rPr lang="en-GB" dirty="0" smtClean="0"/>
              <a:t>I</a:t>
            </a:r>
          </a:p>
          <a:p>
            <a:pPr algn="ctr"/>
            <a:r>
              <a:rPr lang="en-GB" dirty="0" smtClean="0"/>
              <a:t>O</a:t>
            </a:r>
          </a:p>
          <a:p>
            <a:pPr algn="ctr"/>
            <a:r>
              <a:rPr lang="en-GB" dirty="0" smtClean="0"/>
              <a:t>R</a:t>
            </a:r>
          </a:p>
          <a:p>
            <a:pPr algn="ctr"/>
            <a:r>
              <a:rPr lang="en-GB" dirty="0" smtClean="0"/>
              <a:t>I</a:t>
            </a:r>
          </a:p>
          <a:p>
            <a:pPr algn="ctr"/>
            <a:r>
              <a:rPr lang="en-GB" dirty="0" smtClean="0"/>
              <a:t>T</a:t>
            </a:r>
          </a:p>
          <a:p>
            <a:pPr algn="ctr"/>
            <a:r>
              <a:rPr lang="en-GB" dirty="0" smtClean="0"/>
              <a:t>I</a:t>
            </a:r>
          </a:p>
          <a:p>
            <a:pPr algn="ctr"/>
            <a:r>
              <a:rPr lang="en-GB" dirty="0" smtClean="0"/>
              <a:t>S</a:t>
            </a:r>
          </a:p>
          <a:p>
            <a:pPr algn="ctr"/>
            <a:r>
              <a:rPr lang="en-GB" dirty="0"/>
              <a:t>E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0" y="2420888"/>
            <a:ext cx="1008112" cy="3096344"/>
          </a:xfrm>
          <a:prstGeom prst="rect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</a:t>
            </a:r>
          </a:p>
          <a:p>
            <a:pPr algn="ctr"/>
            <a:r>
              <a:rPr lang="en-GB" dirty="0" smtClean="0"/>
              <a:t>R</a:t>
            </a:r>
          </a:p>
          <a:p>
            <a:pPr algn="ctr"/>
            <a:r>
              <a:rPr lang="en-GB" dirty="0" smtClean="0"/>
              <a:t>O</a:t>
            </a:r>
          </a:p>
          <a:p>
            <a:pPr algn="ctr"/>
            <a:r>
              <a:rPr lang="en-GB" dirty="0" smtClean="0"/>
              <a:t>U</a:t>
            </a:r>
          </a:p>
          <a:p>
            <a:pPr algn="ctr"/>
            <a:r>
              <a:rPr lang="en-GB" dirty="0"/>
              <a:t>P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652120" y="2420888"/>
            <a:ext cx="1008112" cy="3096344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</a:t>
            </a:r>
          </a:p>
          <a:p>
            <a:pPr algn="ctr"/>
            <a:r>
              <a:rPr lang="en-GB" dirty="0" smtClean="0"/>
              <a:t>C</a:t>
            </a:r>
          </a:p>
          <a:p>
            <a:pPr algn="ctr"/>
            <a:r>
              <a:rPr lang="en-GB" dirty="0" smtClean="0"/>
              <a:t>R</a:t>
            </a:r>
          </a:p>
          <a:p>
            <a:pPr algn="ctr"/>
            <a:r>
              <a:rPr lang="en-GB" dirty="0" smtClean="0"/>
              <a:t>E</a:t>
            </a:r>
          </a:p>
          <a:p>
            <a:pPr algn="ctr"/>
            <a:r>
              <a:rPr lang="en-GB" dirty="0" smtClean="0"/>
              <a:t>E</a:t>
            </a:r>
          </a:p>
          <a:p>
            <a:pPr algn="ctr"/>
            <a:r>
              <a:rPr lang="en-GB" dirty="0"/>
              <a:t>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52120" y="573325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CONVERGENT STEPS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251520" y="5733256"/>
            <a:ext cx="424847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1331640" y="573325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DIVERGENT STEPS</a:t>
            </a:r>
            <a:endParaRPr lang="en-GB" dirty="0"/>
          </a:p>
        </p:txBody>
      </p:sp>
      <p:sp>
        <p:nvSpPr>
          <p:cNvPr id="18" name="Right Brace 17"/>
          <p:cNvSpPr/>
          <p:nvPr/>
        </p:nvSpPr>
        <p:spPr>
          <a:xfrm rot="16200000">
            <a:off x="4391980" y="-2151620"/>
            <a:ext cx="288032" cy="85689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251520" y="1484784"/>
            <a:ext cx="8496944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2356839" y="148478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FULL PROCESS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About the author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000" dirty="0" smtClean="0"/>
              <a:t>Zak Moore is the founder of Comscientia: </a:t>
            </a:r>
            <a:r>
              <a:rPr lang="en-GB" sz="2000" i="1" dirty="0" smtClean="0"/>
              <a:t>To share knowledge</a:t>
            </a:r>
            <a:r>
              <a:rPr lang="en-GB" sz="2000" dirty="0" smtClean="0"/>
              <a:t>.</a:t>
            </a:r>
          </a:p>
          <a:p>
            <a:endParaRPr lang="en-GB" sz="2000" dirty="0" smtClean="0"/>
          </a:p>
          <a:p>
            <a:r>
              <a:rPr lang="en-GB" sz="2000" dirty="0" smtClean="0"/>
              <a:t>A versatile leader/servant (for the correct fee) he has worked across energy, financial, government and publishing sectors over the last 25 years.</a:t>
            </a:r>
          </a:p>
          <a:p>
            <a:endParaRPr lang="en-GB" sz="2000" dirty="0" smtClean="0"/>
          </a:p>
          <a:p>
            <a:r>
              <a:rPr lang="en-GB" sz="2000" dirty="0" smtClean="0"/>
              <a:t>Tired of seeing repeated mistakes of late delivery, misunderstood requirements and upset customers with regard to software development he is working to improve the situation. </a:t>
            </a:r>
          </a:p>
          <a:p>
            <a:endParaRPr lang="en-GB" sz="2000" dirty="0" smtClean="0"/>
          </a:p>
          <a:p>
            <a:r>
              <a:rPr lang="en-GB" sz="2000" dirty="0" smtClean="0"/>
              <a:t>Contact: </a:t>
            </a:r>
            <a:r>
              <a:rPr lang="en-GB" sz="2000" dirty="0" smtClean="0">
                <a:hlinkClick r:id="rId2"/>
              </a:rPr>
              <a:t>zak@comscientia.com</a:t>
            </a:r>
            <a:r>
              <a:rPr lang="en-GB" sz="2000" dirty="0" smtClean="0"/>
              <a:t> if you need any advice regarding the use of these atoms. </a:t>
            </a:r>
          </a:p>
          <a:p>
            <a:endParaRPr lang="en-GB" sz="2000" dirty="0" smtClean="0"/>
          </a:p>
          <a:p>
            <a:r>
              <a:rPr lang="en-GB" sz="2000" dirty="0" smtClean="0"/>
              <a:t>If </a:t>
            </a:r>
            <a:r>
              <a:rPr lang="en-GB" sz="2000" smtClean="0"/>
              <a:t>you prefer </a:t>
            </a:r>
            <a:r>
              <a:rPr lang="en-GB" sz="2000" dirty="0" smtClean="0"/>
              <a:t>to jump to conclusions and solve problems early you may well have a different type of atomic outcome. BOOM!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Business </a:t>
            </a:r>
            <a:r>
              <a:rPr lang="en-GB" smtClean="0"/>
              <a:t>and Systems Analysis </a:t>
            </a:r>
            <a:r>
              <a:rPr lang="en-GB" dirty="0" smtClean="0"/>
              <a:t>(problem solving) can be broken into simple steps – the atoms.</a:t>
            </a:r>
          </a:p>
          <a:p>
            <a:endParaRPr lang="en-GB" dirty="0" smtClean="0"/>
          </a:p>
          <a:p>
            <a:r>
              <a:rPr lang="en-GB" dirty="0" smtClean="0"/>
              <a:t>Two types of thinking are needed: divergent and convergent. Use two (or more) atoms.</a:t>
            </a:r>
          </a:p>
          <a:p>
            <a:endParaRPr lang="en-GB" dirty="0" smtClean="0"/>
          </a:p>
          <a:p>
            <a:r>
              <a:rPr lang="en-GB" dirty="0" smtClean="0"/>
              <a:t>The following categorised techniques (atoms) are practical, engaging and results oriented.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is this overview needed?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Many managers ask if these techniques work.</a:t>
            </a:r>
          </a:p>
          <a:p>
            <a:endParaRPr lang="en-GB" dirty="0" smtClean="0"/>
          </a:p>
          <a:p>
            <a:r>
              <a:rPr lang="en-GB" dirty="0" smtClean="0"/>
              <a:t>The answer is YES. The keys to success are judicious selection and confident facilitation. </a:t>
            </a:r>
          </a:p>
          <a:p>
            <a:endParaRPr lang="en-GB" dirty="0" smtClean="0"/>
          </a:p>
          <a:p>
            <a:r>
              <a:rPr lang="en-GB" dirty="0" smtClean="0"/>
              <a:t>This is a solutions focussed approach. It lets you build on what is already done well in your organisation.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When to use them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Engage users in workshops.</a:t>
            </a:r>
          </a:p>
          <a:p>
            <a:endParaRPr lang="en-GB" dirty="0" smtClean="0"/>
          </a:p>
          <a:p>
            <a:r>
              <a:rPr lang="en-GB" dirty="0" smtClean="0"/>
              <a:t>Help teams appreciate bigger picture.</a:t>
            </a:r>
          </a:p>
          <a:p>
            <a:endParaRPr lang="en-GB" dirty="0" smtClean="0"/>
          </a:p>
          <a:p>
            <a:r>
              <a:rPr lang="en-GB" dirty="0" smtClean="0"/>
              <a:t>Solving problems in processes or products.</a:t>
            </a:r>
          </a:p>
          <a:p>
            <a:endParaRPr lang="en-GB" dirty="0" smtClean="0"/>
          </a:p>
          <a:p>
            <a:r>
              <a:rPr lang="en-GB" dirty="0" smtClean="0"/>
              <a:t>Solo use is beneficial for time poor managers.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use them?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Determine which categories of activity are required for a given situation: solo or group.</a:t>
            </a:r>
          </a:p>
          <a:p>
            <a:endParaRPr lang="en-GB" dirty="0" smtClean="0"/>
          </a:p>
          <a:p>
            <a:r>
              <a:rPr lang="en-GB" dirty="0" smtClean="0"/>
              <a:t>Prepare your sessions correctly then facilitate to encourage appreciative enquiry.</a:t>
            </a:r>
          </a:p>
          <a:p>
            <a:endParaRPr lang="en-GB" dirty="0" smtClean="0"/>
          </a:p>
          <a:p>
            <a:r>
              <a:rPr lang="en-GB" dirty="0" smtClean="0"/>
              <a:t>Start small then chain atoms to iterate over problems of increasing complexity.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FF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dirty="0" smtClean="0"/>
              <a:t>EXPLORE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Group only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Brainwriting</a:t>
            </a:r>
            <a:r>
              <a:rPr lang="en-GB" dirty="0" smtClean="0"/>
              <a:t> 635</a:t>
            </a:r>
          </a:p>
          <a:p>
            <a:r>
              <a:rPr lang="en-GB" dirty="0" err="1" smtClean="0"/>
              <a:t>Charette</a:t>
            </a:r>
            <a:endParaRPr lang="en-GB" dirty="0" smtClean="0"/>
          </a:p>
          <a:p>
            <a:r>
              <a:rPr lang="en-GB" dirty="0" smtClean="0"/>
              <a:t>Crawford slip writing</a:t>
            </a:r>
          </a:p>
          <a:p>
            <a:r>
              <a:rPr lang="en-GB" dirty="0" smtClean="0"/>
              <a:t>Delphi</a:t>
            </a:r>
          </a:p>
          <a:p>
            <a:r>
              <a:rPr lang="en-GB" dirty="0" smtClean="0"/>
              <a:t>Greeting Cards</a:t>
            </a:r>
          </a:p>
          <a:p>
            <a:r>
              <a:rPr lang="en-GB" dirty="0" smtClean="0"/>
              <a:t>Other Peoples Viewpoints</a:t>
            </a:r>
          </a:p>
          <a:p>
            <a:r>
              <a:rPr lang="en-GB" dirty="0" smtClean="0"/>
              <a:t>Phillips 66 (Buzz Sessions)</a:t>
            </a:r>
          </a:p>
          <a:p>
            <a:r>
              <a:rPr lang="en-GB" dirty="0" smtClean="0"/>
              <a:t>Search conference</a:t>
            </a:r>
          </a:p>
          <a:p>
            <a:r>
              <a:rPr lang="en-GB" dirty="0" smtClean="0"/>
              <a:t>Think tanks</a:t>
            </a:r>
          </a:p>
          <a:p>
            <a:r>
              <a:rPr lang="en-GB" dirty="0" smtClean="0"/>
              <a:t>Using experts</a:t>
            </a:r>
          </a:p>
          <a:p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Solo or group</a:t>
            </a:r>
            <a:endParaRPr lang="en-GB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Alternative scenarios</a:t>
            </a:r>
          </a:p>
          <a:p>
            <a:r>
              <a:rPr lang="en-GB" dirty="0" smtClean="0"/>
              <a:t>Assumption surfacing</a:t>
            </a:r>
          </a:p>
          <a:p>
            <a:r>
              <a:rPr lang="en-GB" dirty="0" smtClean="0"/>
              <a:t>Boundary relaxation</a:t>
            </a:r>
          </a:p>
          <a:p>
            <a:r>
              <a:rPr lang="en-GB" dirty="0" smtClean="0"/>
              <a:t>Causal mapping</a:t>
            </a:r>
          </a:p>
          <a:p>
            <a:r>
              <a:rPr lang="en-GB" dirty="0" smtClean="0"/>
              <a:t>Free association</a:t>
            </a:r>
          </a:p>
          <a:p>
            <a:r>
              <a:rPr lang="en-GB" dirty="0" smtClean="0"/>
              <a:t>In-and-out listening</a:t>
            </a:r>
          </a:p>
          <a:p>
            <a:r>
              <a:rPr lang="en-GB" dirty="0" smtClean="0"/>
              <a:t>Notebook</a:t>
            </a:r>
          </a:p>
          <a:p>
            <a:r>
              <a:rPr lang="en-GB" dirty="0" smtClean="0"/>
              <a:t>Sleight of mouth</a:t>
            </a:r>
          </a:p>
          <a:p>
            <a:r>
              <a:rPr lang="en-GB" dirty="0" smtClean="0"/>
              <a:t>Rich Pictures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6">
              <a:lumMod val="7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dirty="0" smtClean="0"/>
              <a:t>DEFINE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Group only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sz="2200" dirty="0" smtClean="0"/>
              <a:t>Other peoples definitions</a:t>
            </a:r>
          </a:p>
          <a:p>
            <a:r>
              <a:rPr lang="en-GB" sz="2200" dirty="0" smtClean="0"/>
              <a:t>Search conference</a:t>
            </a:r>
          </a:p>
          <a:p>
            <a:r>
              <a:rPr lang="en-GB" sz="2200" dirty="0" smtClean="0"/>
              <a:t>Value brainstorming</a:t>
            </a:r>
          </a:p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Solo or group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CATWOE</a:t>
            </a:r>
          </a:p>
          <a:p>
            <a:r>
              <a:rPr lang="en-GB" dirty="0" smtClean="0"/>
              <a:t>Clarification</a:t>
            </a:r>
          </a:p>
          <a:p>
            <a:r>
              <a:rPr lang="en-GB" dirty="0" smtClean="0"/>
              <a:t>Focusing</a:t>
            </a:r>
          </a:p>
          <a:p>
            <a:r>
              <a:rPr lang="en-GB" dirty="0" smtClean="0"/>
              <a:t>Gap analysis</a:t>
            </a:r>
          </a:p>
          <a:p>
            <a:r>
              <a:rPr lang="en-GB" dirty="0" smtClean="0"/>
              <a:t>Goal Orientation</a:t>
            </a:r>
          </a:p>
          <a:p>
            <a:r>
              <a:rPr lang="en-GB" dirty="0" smtClean="0"/>
              <a:t>Paraphrasing key words</a:t>
            </a:r>
          </a:p>
          <a:p>
            <a:r>
              <a:rPr lang="en-GB" dirty="0" smtClean="0"/>
              <a:t>Reframing values</a:t>
            </a:r>
          </a:p>
          <a:p>
            <a:r>
              <a:rPr lang="en-GB" dirty="0" smtClean="0"/>
              <a:t>Visualising goal</a:t>
            </a:r>
          </a:p>
          <a:p>
            <a:r>
              <a:rPr lang="en-GB" dirty="0" smtClean="0"/>
              <a:t>Well formed outcome</a:t>
            </a:r>
          </a:p>
          <a:p>
            <a:r>
              <a:rPr lang="en-GB" dirty="0" smtClean="0"/>
              <a:t>Who are you?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CCCC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dirty="0" smtClean="0"/>
              <a:t>GATHER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Group only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2200" dirty="0" smtClean="0"/>
              <a:t>KJ Method</a:t>
            </a:r>
          </a:p>
          <a:p>
            <a:r>
              <a:rPr lang="en-GB" sz="2200" dirty="0" err="1" smtClean="0"/>
              <a:t>Metaplan</a:t>
            </a:r>
            <a:r>
              <a:rPr lang="en-GB" sz="2200" dirty="0" smtClean="0"/>
              <a:t> Information Market</a:t>
            </a:r>
          </a:p>
          <a:p>
            <a:r>
              <a:rPr lang="en-GB" sz="2200" dirty="0" smtClean="0"/>
              <a:t>Notebook</a:t>
            </a:r>
          </a:p>
          <a:p>
            <a:r>
              <a:rPr lang="en-GB" sz="2200" dirty="0" smtClean="0"/>
              <a:t>Preliminary questions</a:t>
            </a:r>
          </a:p>
          <a:p>
            <a:r>
              <a:rPr lang="en-GB" sz="2200" dirty="0" smtClean="0"/>
              <a:t>Problem Inventory Analysis</a:t>
            </a:r>
          </a:p>
          <a:p>
            <a:r>
              <a:rPr lang="en-GB" sz="2200" dirty="0" smtClean="0"/>
              <a:t>Technology Monitoring</a:t>
            </a:r>
          </a:p>
          <a:p>
            <a:r>
              <a:rPr lang="en-GB" sz="2200" dirty="0" smtClean="0"/>
              <a:t>Think Tanks</a:t>
            </a:r>
          </a:p>
          <a:p>
            <a:r>
              <a:rPr lang="en-GB" sz="2200" dirty="0" smtClean="0"/>
              <a:t>Why, why, why, why, why?</a:t>
            </a:r>
            <a:endParaRPr lang="en-GB" sz="2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Solo or Group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Browsing</a:t>
            </a:r>
          </a:p>
          <a:p>
            <a:r>
              <a:rPr lang="en-GB" dirty="0" smtClean="0"/>
              <a:t>Bug Listing</a:t>
            </a:r>
          </a:p>
          <a:p>
            <a:r>
              <a:rPr lang="en-GB" dirty="0" smtClean="0"/>
              <a:t>Card story-boards</a:t>
            </a:r>
          </a:p>
          <a:p>
            <a:r>
              <a:rPr lang="en-GB" dirty="0" err="1" smtClean="0"/>
              <a:t>Charrette</a:t>
            </a:r>
            <a:endParaRPr lang="en-GB" dirty="0" smtClean="0"/>
          </a:p>
          <a:p>
            <a:r>
              <a:rPr lang="en-GB" dirty="0" smtClean="0"/>
              <a:t>Crawford Slip Writing</a:t>
            </a:r>
          </a:p>
          <a:p>
            <a:r>
              <a:rPr lang="en-GB" dirty="0" smtClean="0"/>
              <a:t>Delphi</a:t>
            </a:r>
          </a:p>
          <a:p>
            <a:r>
              <a:rPr lang="en-GB" dirty="0" smtClean="0"/>
              <a:t>5Ws and H?</a:t>
            </a:r>
          </a:p>
          <a:p>
            <a:r>
              <a:rPr lang="en-GB" dirty="0" smtClean="0"/>
              <a:t>Focus Groups</a:t>
            </a:r>
          </a:p>
          <a:p>
            <a:r>
              <a:rPr lang="en-GB" dirty="0" smtClean="0"/>
              <a:t>Keeping a dream diary</a:t>
            </a:r>
          </a:p>
          <a:p>
            <a:r>
              <a:rPr lang="en-GB" dirty="0" smtClean="0"/>
              <a:t>Receptivity to ideas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1439</Words>
  <Application>Microsoft Office PowerPoint</Application>
  <PresentationFormat>On-screen Show (4:3)</PresentationFormat>
  <Paragraphs>315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Divergent and Convergent Thinking A generic guide to time-bound creative problem solving techniques: What, why, when and how to complement your existing ways of working</vt:lpstr>
      <vt:lpstr>Overview</vt:lpstr>
      <vt:lpstr>What?</vt:lpstr>
      <vt:lpstr>Why is this overview needed?</vt:lpstr>
      <vt:lpstr>When to use them</vt:lpstr>
      <vt:lpstr>How to use them?</vt:lpstr>
      <vt:lpstr>EXPLORE</vt:lpstr>
      <vt:lpstr>DEFINE</vt:lpstr>
      <vt:lpstr>GATHER</vt:lpstr>
      <vt:lpstr>GENERATE</vt:lpstr>
      <vt:lpstr>GROUP</vt:lpstr>
      <vt:lpstr>SCREEN</vt:lpstr>
      <vt:lpstr>PRIORITISE</vt:lpstr>
      <vt:lpstr>PLAN</vt:lpstr>
      <vt:lpstr>FULL PROCESS</vt:lpstr>
      <vt:lpstr>What next?</vt:lpstr>
      <vt:lpstr>Some metrics to consider</vt:lpstr>
      <vt:lpstr>Stay switched on when facilitating</vt:lpstr>
      <vt:lpstr>Bibliography</vt:lpstr>
      <vt:lpstr>About the author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Sapient CoE</dc:title>
  <dc:creator>Moore, Zak (LNG-CON)</dc:creator>
  <cp:lastModifiedBy> Zak</cp:lastModifiedBy>
  <cp:revision>31</cp:revision>
  <dcterms:created xsi:type="dcterms:W3CDTF">2013-08-26T07:28:08Z</dcterms:created>
  <dcterms:modified xsi:type="dcterms:W3CDTF">2014-07-31T14:35:15Z</dcterms:modified>
</cp:coreProperties>
</file>